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71" r:id="rId3"/>
    <p:sldId id="306" r:id="rId4"/>
    <p:sldId id="307" r:id="rId5"/>
    <p:sldId id="308" r:id="rId6"/>
    <p:sldId id="309" r:id="rId7"/>
    <p:sldId id="310" r:id="rId8"/>
    <p:sldId id="302" r:id="rId9"/>
    <p:sldId id="259" r:id="rId10"/>
    <p:sldId id="335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34" r:id="rId23"/>
    <p:sldId id="360" r:id="rId24"/>
    <p:sldId id="311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36" r:id="rId35"/>
    <p:sldId id="337" r:id="rId36"/>
    <p:sldId id="370" r:id="rId37"/>
    <p:sldId id="340" r:id="rId38"/>
    <p:sldId id="341" r:id="rId39"/>
    <p:sldId id="27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B1C8D7"/>
    <a:srgbClr val="EBEFF8"/>
    <a:srgbClr val="B3BEDF"/>
    <a:srgbClr val="7991CE"/>
    <a:srgbClr val="EBEFF7"/>
    <a:srgbClr val="0072C5"/>
    <a:srgbClr val="3F6AB7"/>
    <a:srgbClr val="01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80" y="16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降维分析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主成分分析原理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/>
              <p:nvPr/>
            </p:nvSpPr>
            <p:spPr>
              <a:xfrm>
                <a:off x="1439281" y="1198462"/>
                <a:ext cx="4064702" cy="1017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维随机向量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协方差矩阵为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81" y="1198462"/>
                <a:ext cx="4064702" cy="1017330"/>
              </a:xfrm>
              <a:prstGeom prst="rect">
                <a:avLst/>
              </a:prstGeom>
              <a:blipFill>
                <a:blip r:embed="rId2"/>
                <a:stretch>
                  <a:fillRect l="-935" b="-86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9032C5-833B-D04A-B243-5F9C31A5BF41}"/>
                  </a:ext>
                </a:extLst>
              </p:cNvPr>
              <p:cNvSpPr/>
              <p:nvPr/>
            </p:nvSpPr>
            <p:spPr>
              <a:xfrm>
                <a:off x="3726700" y="1542778"/>
                <a:ext cx="4514184" cy="203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N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&amp;……</m:t>
                              </m:r>
                            </m:e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9032C5-833B-D04A-B243-5F9C31A5B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00" y="1542778"/>
                <a:ext cx="4514184" cy="2030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CAE616-CBC2-2842-A2F6-42BC180E0CE9}"/>
                  </a:ext>
                </a:extLst>
              </p:cNvPr>
              <p:cNvSpPr/>
              <p:nvPr/>
            </p:nvSpPr>
            <p:spPr>
              <a:xfrm>
                <a:off x="1439281" y="3917586"/>
                <a:ext cx="9555045" cy="2541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第一主成分：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若存在满足以上约束条件的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最大，则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称为第一主成分</a:t>
                </a:r>
                <a:endParaRPr lang="en-CN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考虑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的第二个线性组合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——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为了有效地代表原始变量的信息，要求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中已经有的信息，即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第二主成分：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在满足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的情况下，求得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达到最大，称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为第二主成分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第三主成分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、第四主成分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……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CAE616-CBC2-2842-A2F6-42BC180E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81" y="3917586"/>
                <a:ext cx="9555045" cy="2541145"/>
              </a:xfrm>
              <a:prstGeom prst="rect">
                <a:avLst/>
              </a:prstGeom>
              <a:blipFill>
                <a:blip r:embed="rId4"/>
                <a:stretch>
                  <a:fillRect l="-398" b="-2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614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主成分分析原理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/>
              <p:nvPr/>
            </p:nvSpPr>
            <p:spPr>
              <a:xfrm>
                <a:off x="1238932" y="2437341"/>
                <a:ext cx="9923439" cy="2992422"/>
              </a:xfrm>
              <a:prstGeom prst="rect">
                <a:avLst/>
              </a:prstGeom>
              <a:ln w="19050">
                <a:solidFill>
                  <a:srgbClr val="335899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p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维随机向量，均值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，协方差阵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𝐶𝑜𝑣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的第</a:t>
                </a: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i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主成分（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），如果：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 (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互不相关，即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𝐶𝑜𝑣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 (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3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𝑉𝑎𝑟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=1,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  <m:sSub>
                                  <m:sSub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  <m:d>
                                  <m:d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N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32" y="2437341"/>
                <a:ext cx="9923439" cy="2992422"/>
              </a:xfrm>
              <a:prstGeom prst="rect">
                <a:avLst/>
              </a:prstGeom>
              <a:blipFill>
                <a:blip r:embed="rId2"/>
                <a:stretch>
                  <a:fillRect l="-383"/>
                </a:stretch>
              </a:blipFill>
              <a:ln w="19050">
                <a:solidFill>
                  <a:srgbClr val="335899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>
            <a:extLst>
              <a:ext uri="{FF2B5EF4-FFF2-40B4-BE49-F238E27FC236}">
                <a16:creationId xmlns:a16="http://schemas.microsoft.com/office/drawing/2014/main" id="{78C3FC5A-1DC0-D843-A1C4-01D2134C5A27}"/>
              </a:ext>
            </a:extLst>
          </p:cNvPr>
          <p:cNvSpPr/>
          <p:nvPr/>
        </p:nvSpPr>
        <p:spPr>
          <a:xfrm>
            <a:off x="1238932" y="1422285"/>
            <a:ext cx="1731416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6ADE1-E445-0C4E-8E47-E946A0D183E3}"/>
              </a:ext>
            </a:extLst>
          </p:cNvPr>
          <p:cNvSpPr/>
          <p:nvPr/>
        </p:nvSpPr>
        <p:spPr>
          <a:xfrm>
            <a:off x="1371106" y="14282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总体主成分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077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主成分表达式的推导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E9680-08D5-544F-A363-C9C547DB7572}"/>
              </a:ext>
            </a:extLst>
          </p:cNvPr>
          <p:cNvSpPr/>
          <p:nvPr/>
        </p:nvSpPr>
        <p:spPr>
          <a:xfrm>
            <a:off x="2546192" y="1154634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主成分的方差最大化</a:t>
            </a:r>
            <a:r>
              <a:rPr lang="en-CN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4F9CB-294B-9043-91B8-1D87163A5EDB}"/>
              </a:ext>
            </a:extLst>
          </p:cNvPr>
          <p:cNvSpPr/>
          <p:nvPr/>
        </p:nvSpPr>
        <p:spPr>
          <a:xfrm>
            <a:off x="6702805" y="1154634"/>
            <a:ext cx="3485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即该主成分具有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最大可分性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AD8AB-62D9-C64F-8B8A-CBE6F5619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861249" y="1339300"/>
            <a:ext cx="18415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201FD4-4C66-BC4E-8257-69A1FBCF6A32}"/>
              </a:ext>
            </a:extLst>
          </p:cNvPr>
          <p:cNvSpPr/>
          <p:nvPr/>
        </p:nvSpPr>
        <p:spPr>
          <a:xfrm>
            <a:off x="985022" y="1934066"/>
            <a:ext cx="9887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若要满足最大可分性，则需要所有变量的投影尽可能分开，使得投影后的方差最大化</a:t>
            </a:r>
            <a:r>
              <a:rPr lang="en-CN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821775-8D33-6845-8C49-00CCA3C28D0F}"/>
                  </a:ext>
                </a:extLst>
              </p:cNvPr>
              <p:cNvSpPr/>
              <p:nvPr/>
            </p:nvSpPr>
            <p:spPr>
              <a:xfrm>
                <a:off x="985022" y="2544593"/>
                <a:ext cx="3585020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投影后的方差为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𝑉𝑎𝑟</m:t>
                    </m:r>
                    <m:d>
                      <m:d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bSup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821775-8D33-6845-8C49-00CCA3C28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2" y="2544593"/>
                <a:ext cx="3585020" cy="371961"/>
              </a:xfrm>
              <a:prstGeom prst="rect">
                <a:avLst/>
              </a:prstGeom>
              <a:blipFill>
                <a:blip r:embed="rId2"/>
                <a:stretch>
                  <a:fillRect l="-1413" t="-3333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FC45FD-831B-4740-B65B-C417A200ED2D}"/>
                  </a:ext>
                </a:extLst>
              </p:cNvPr>
              <p:cNvSpPr/>
              <p:nvPr/>
            </p:nvSpPr>
            <p:spPr>
              <a:xfrm>
                <a:off x="4314325" y="2898164"/>
                <a:ext cx="3563348" cy="473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𝒕𝒓</m:t>
                              </m:r>
                              <m:d>
                                <m:d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CN" b="1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CN" b="1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CN" b="1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sSubSup>
                            <m:sSubSupPr>
                              <m:ctrlP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  <m:r>
                        <a:rPr lang="en-CN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FC45FD-831B-4740-B65B-C417A200E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325" y="2898164"/>
                <a:ext cx="3563348" cy="47301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AFA8C0E-6507-C447-89C2-434ECA8A062A}"/>
              </a:ext>
            </a:extLst>
          </p:cNvPr>
          <p:cNvSpPr/>
          <p:nvPr/>
        </p:nvSpPr>
        <p:spPr>
          <a:xfrm>
            <a:off x="985022" y="3756781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拉格朗日乘数法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70ECB1-C068-2643-987B-C029D3EE8912}"/>
                  </a:ext>
                </a:extLst>
              </p:cNvPr>
              <p:cNvSpPr/>
              <p:nvPr/>
            </p:nvSpPr>
            <p:spPr>
              <a:xfrm>
                <a:off x="2546192" y="3611842"/>
                <a:ext cx="7790987" cy="2800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−1)=</m:t>
                      </m:r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𝛴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−1)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CN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𝜕𝜆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−1=0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70ECB1-C068-2643-987B-C029D3EE8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192" y="3611842"/>
                <a:ext cx="7790987" cy="280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653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主成分表达式的推导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/>
              <p:nvPr/>
            </p:nvSpPr>
            <p:spPr>
              <a:xfrm>
                <a:off x="996713" y="3288939"/>
                <a:ext cx="10456196" cy="1388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对协方差矩阵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进行特征值分解，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记特征值为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，对应的特征向量为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CN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个主成分为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个主成分系数向量为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所解释的原始变量信息的大小，我们称第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个主成分解释方差的比例为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13" y="3288939"/>
                <a:ext cx="10456196" cy="1388713"/>
              </a:xfrm>
              <a:prstGeom prst="rect">
                <a:avLst/>
              </a:prstGeom>
              <a:blipFill>
                <a:blip r:embed="rId2"/>
                <a:stretch>
                  <a:fillRect l="-364" b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10BBA9-3735-B446-88BD-E91B5B6CD48C}"/>
                  </a:ext>
                </a:extLst>
              </p:cNvPr>
              <p:cNvSpPr/>
              <p:nvPr/>
            </p:nvSpPr>
            <p:spPr>
              <a:xfrm>
                <a:off x="5490802" y="1937614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𝚺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𝝀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</m:oMath>
                  </m:oMathPara>
                </a14:m>
                <a:endParaRPr lang="en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10BBA9-3735-B446-88BD-E91B5B6C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02" y="1937614"/>
                <a:ext cx="12103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020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总体主成分的性质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4B0D60-FE07-2E49-A105-690BB734670E}"/>
                  </a:ext>
                </a:extLst>
              </p:cNvPr>
              <p:cNvSpPr/>
              <p:nvPr/>
            </p:nvSpPr>
            <p:spPr>
              <a:xfrm>
                <a:off x="473616" y="1406059"/>
                <a:ext cx="4866269" cy="455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266700"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）总体主成分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的协方差矩阵时对角矩阵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4B0D60-FE07-2E49-A105-690BB7346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16" y="1406059"/>
                <a:ext cx="4866269" cy="455189"/>
              </a:xfrm>
              <a:prstGeom prst="rect">
                <a:avLst/>
              </a:prstGeom>
              <a:blipFill>
                <a:blip r:embed="rId2"/>
                <a:stretch>
                  <a:fillRect r="-521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58B3FD-E3BA-F445-83F5-DD0D002AF90A}"/>
                  </a:ext>
                </a:extLst>
              </p:cNvPr>
              <p:cNvSpPr/>
              <p:nvPr/>
            </p:nvSpPr>
            <p:spPr>
              <a:xfrm>
                <a:off x="4316282" y="2280907"/>
                <a:ext cx="3559436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𝛬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sepChr m:val=",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58B3FD-E3BA-F445-83F5-DD0D002AF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82" y="2280907"/>
                <a:ext cx="3559436" cy="41049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47A34C-05F3-424E-B86F-014AF3D23264}"/>
                  </a:ext>
                </a:extLst>
              </p:cNvPr>
              <p:cNvSpPr/>
              <p:nvPr/>
            </p:nvSpPr>
            <p:spPr>
              <a:xfrm>
                <a:off x="730265" y="2926397"/>
                <a:ext cx="5958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）总体主成分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的方差之和等于随机变量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的方差之和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47A34C-05F3-424E-B86F-014AF3D23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65" y="2926397"/>
                <a:ext cx="5958747" cy="369332"/>
              </a:xfrm>
              <a:prstGeom prst="rect">
                <a:avLst/>
              </a:prstGeom>
              <a:blipFill>
                <a:blip r:embed="rId4"/>
                <a:stretch>
                  <a:fillRect l="-851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A944A9-5B49-1E47-B4A9-5606FAD27317}"/>
                  </a:ext>
                </a:extLst>
              </p:cNvPr>
              <p:cNvSpPr/>
              <p:nvPr/>
            </p:nvSpPr>
            <p:spPr>
              <a:xfrm>
                <a:off x="5181807" y="3429000"/>
                <a:ext cx="1828385" cy="402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N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A944A9-5B49-1E47-B4A9-5606FAD27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807" y="3429000"/>
                <a:ext cx="1828385" cy="402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AB9D57-EF45-674E-AC0D-1304C38C714C}"/>
                  </a:ext>
                </a:extLst>
              </p:cNvPr>
              <p:cNvSpPr/>
              <p:nvPr/>
            </p:nvSpPr>
            <p:spPr>
              <a:xfrm>
                <a:off x="3372369" y="4033325"/>
                <a:ext cx="5447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的方差，即总体协方差矩阵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的对角元素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AB9D57-EF45-674E-AC0D-1304C38C7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369" y="4033325"/>
                <a:ext cx="5447260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2174DD-5856-C24E-90B9-39D2686A817A}"/>
                  </a:ext>
                </a:extLst>
              </p:cNvPr>
              <p:cNvSpPr/>
              <p:nvPr/>
            </p:nvSpPr>
            <p:spPr>
              <a:xfrm>
                <a:off x="730265" y="4604821"/>
                <a:ext cx="106235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和变量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的相关系数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因子载荷量（</a:t>
                </a:r>
                <a:r>
                  <a:rPr lang="en-US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factor loading</a:t>
                </a:r>
                <a:r>
                  <a:rPr lang="zh-CN" altLang="en-US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，它表示第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与变量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的相关关系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2174DD-5856-C24E-90B9-39D2686A8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65" y="4604821"/>
                <a:ext cx="10623534" cy="646331"/>
              </a:xfrm>
              <a:prstGeom prst="rect">
                <a:avLst/>
              </a:prstGeom>
              <a:blipFill>
                <a:blip r:embed="rId7"/>
                <a:stretch>
                  <a:fillRect l="-478" t="-3846" r="-478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711123-2D1A-2849-A2C2-F40EF814AB22}"/>
                  </a:ext>
                </a:extLst>
              </p:cNvPr>
              <p:cNvSpPr/>
              <p:nvPr/>
            </p:nvSpPr>
            <p:spPr>
              <a:xfrm>
                <a:off x="4260464" y="5251152"/>
                <a:ext cx="3671070" cy="751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CN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711123-2D1A-2849-A2C2-F40EF814A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64" y="5251152"/>
                <a:ext cx="3671070" cy="7514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678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总体主成分个数的选择：崖底碎石图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EDB5A3-5F77-BC4D-9799-3C8B16B833CB}"/>
                  </a:ext>
                </a:extLst>
              </p:cNvPr>
              <p:cNvSpPr/>
              <p:nvPr/>
            </p:nvSpPr>
            <p:spPr>
              <a:xfrm>
                <a:off x="1095824" y="1221279"/>
                <a:ext cx="104456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当主成分数目从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增加到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时，如果特征值出现较剧烈的下降，即第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个点为拐点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EDB5A3-5F77-BC4D-9799-3C8B16B83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221279"/>
                <a:ext cx="10445688" cy="369332"/>
              </a:xfrm>
              <a:prstGeom prst="rect">
                <a:avLst/>
              </a:prstGeom>
              <a:blipFill>
                <a:blip r:embed="rId2"/>
                <a:stretch>
                  <a:fillRect l="-486" t="-666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5">
            <a:extLst>
              <a:ext uri="{FF2B5EF4-FFF2-40B4-BE49-F238E27FC236}">
                <a16:creationId xmlns:a16="http://schemas.microsoft.com/office/drawing/2014/main" id="{8FE6A5F6-1806-574F-B814-1A8F680C93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43" y="1692267"/>
            <a:ext cx="4947449" cy="37829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0020D1-3996-694D-84AB-DA8556C752C8}"/>
                  </a:ext>
                </a:extLst>
              </p:cNvPr>
              <p:cNvSpPr/>
              <p:nvPr/>
            </p:nvSpPr>
            <p:spPr>
              <a:xfrm>
                <a:off x="1095824" y="5576905"/>
                <a:ext cx="4875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当拐点出现在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处，应当选择</a:t>
                </a:r>
                <a:r>
                  <a:rPr 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个主成分。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0020D1-3996-694D-84AB-DA8556C75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5576905"/>
                <a:ext cx="4875374" cy="369332"/>
              </a:xfrm>
              <a:prstGeom prst="rect">
                <a:avLst/>
              </a:prstGeom>
              <a:blipFill>
                <a:blip r:embed="rId4"/>
                <a:stretch>
                  <a:fillRect l="-1039" t="-10000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377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总体主成分个数的选择：累计方差贡献率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3018132-99C6-B241-90B3-E38E9D32C252}"/>
                  </a:ext>
                </a:extLst>
              </p:cNvPr>
              <p:cNvSpPr/>
              <p:nvPr/>
            </p:nvSpPr>
            <p:spPr>
              <a:xfrm>
                <a:off x="1095824" y="1240694"/>
                <a:ext cx="5790560" cy="567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前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个主成分的累计方差贡献率为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sSubSup>
                      <m:sSubSup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bSup>
                    <m:sSub>
                      <m:sSubPr>
                        <m:ctrlPr>
                          <a:rPr lang="en-CN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0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3018132-99C6-B241-90B3-E38E9D32C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240694"/>
                <a:ext cx="5790560" cy="567463"/>
              </a:xfrm>
              <a:prstGeom prst="rect">
                <a:avLst/>
              </a:prstGeom>
              <a:blipFill>
                <a:blip r:embed="rId2"/>
                <a:stretch>
                  <a:fillRect l="-875"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1C440D-6DEE-7F4C-83E8-322B00113F24}"/>
                  </a:ext>
                </a:extLst>
              </p:cNvPr>
              <p:cNvSpPr/>
              <p:nvPr/>
            </p:nvSpPr>
            <p:spPr>
              <a:xfrm>
                <a:off x="1095824" y="1877433"/>
                <a:ext cx="10467992" cy="961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选择最佳主成分数目，使得前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个主成分的累计方差解释比例达到一定数值（通常为</a:t>
                </a:r>
                <a:r>
                  <a:rPr 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70%-80%</a:t>
                </a:r>
                <a:r>
                  <a:rPr lang="zh-CN" altLang="en-US" sz="2000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1C440D-6DEE-7F4C-83E8-322B00113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877433"/>
                <a:ext cx="10467992" cy="961225"/>
              </a:xfrm>
              <a:prstGeom prst="rect">
                <a:avLst/>
              </a:prstGeom>
              <a:blipFill>
                <a:blip r:embed="rId3"/>
                <a:stretch>
                  <a:fillRect l="-485" b="-103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C30558-7854-7E49-B69A-5C70283A3913}"/>
                  </a:ext>
                </a:extLst>
              </p:cNvPr>
              <p:cNvSpPr/>
              <p:nvPr/>
            </p:nvSpPr>
            <p:spPr>
              <a:xfrm>
                <a:off x="1095824" y="3072831"/>
                <a:ext cx="5388463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sz="20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CN" sz="20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CN" sz="20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0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对原有变量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的贡献率</a:t>
                </a:r>
                <a:r>
                  <a:rPr lang="en-CN" sz="2000" b="1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C30558-7854-7E49-B69A-5C70283A3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3072831"/>
                <a:ext cx="5388463" cy="499560"/>
              </a:xfrm>
              <a:prstGeom prst="rect">
                <a:avLst/>
              </a:prstGeom>
              <a:blipFill>
                <a:blip r:embed="rId4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B313AE-7DB4-984E-889B-96ADEAD1ACC6}"/>
                  </a:ext>
                </a:extLst>
              </p:cNvPr>
              <p:cNvSpPr/>
              <p:nvPr/>
            </p:nvSpPr>
            <p:spPr>
              <a:xfrm>
                <a:off x="4830775" y="4019343"/>
                <a:ext cx="2788071" cy="11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N" sz="20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N" sz="200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N" sz="20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0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N" sz="20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B313AE-7DB4-984E-889B-96ADEAD1A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75" y="4019343"/>
                <a:ext cx="2788071" cy="1164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503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总体主成分个数的选择：</a:t>
            </a:r>
            <a:r>
              <a:rPr lang="en-US" dirty="0"/>
              <a:t>Kaiser</a:t>
            </a:r>
            <a:r>
              <a:rPr lang="zh-CN" altLang="en-US" dirty="0"/>
              <a:t>准则</a:t>
            </a:r>
            <a:r>
              <a:rPr lang="en-CN" dirty="0"/>
              <a:t> 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DBC4F-21F1-304D-960C-05680900765D}"/>
              </a:ext>
            </a:extLst>
          </p:cNvPr>
          <p:cNvSpPr/>
          <p:nvPr/>
        </p:nvSpPr>
        <p:spPr>
          <a:xfrm>
            <a:off x="1095824" y="1386488"/>
            <a:ext cx="867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个原变量所提供的总信息（变量总方差）的绝大部分只需要用前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个主成分来代替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BF59B6-A1B9-A447-90C6-7877CE194826}"/>
                  </a:ext>
                </a:extLst>
              </p:cNvPr>
              <p:cNvSpPr/>
              <p:nvPr/>
            </p:nvSpPr>
            <p:spPr>
              <a:xfrm>
                <a:off x="5180075" y="1985160"/>
                <a:ext cx="1831848" cy="402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BF59B6-A1B9-A447-90C6-7877CE194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75" y="1985160"/>
                <a:ext cx="1831848" cy="402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4D7A204-9DD3-CC47-A135-D303ECDD7A54}"/>
              </a:ext>
            </a:extLst>
          </p:cNvPr>
          <p:cNvSpPr/>
          <p:nvPr/>
        </p:nvSpPr>
        <p:spPr>
          <a:xfrm>
            <a:off x="1095824" y="25990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对变量进行标准化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0AB514-F213-534C-A820-7D710E7063BF}"/>
                  </a:ext>
                </a:extLst>
              </p:cNvPr>
              <p:cNvSpPr/>
              <p:nvPr/>
            </p:nvSpPr>
            <p:spPr>
              <a:xfrm>
                <a:off x="5161090" y="3112776"/>
                <a:ext cx="2127441" cy="400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CN" i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0AB514-F213-534C-A820-7D710E706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90" y="3112776"/>
                <a:ext cx="2127441" cy="400622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8E7E26D-F6BF-6B4E-B46B-3FC7FA83575F}"/>
              </a:ext>
            </a:extLst>
          </p:cNvPr>
          <p:cNvSpPr/>
          <p:nvPr/>
        </p:nvSpPr>
        <p:spPr>
          <a:xfrm>
            <a:off x="1095824" y="4002128"/>
            <a:ext cx="1044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主成分至少要能解释一个原始变量的信息，因此在这个准则下只需要选择大于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的特征值数目即可。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3219150B-803B-5D4E-89B0-F4D25048117D}"/>
              </a:ext>
            </a:extLst>
          </p:cNvPr>
          <p:cNvSpPr/>
          <p:nvPr/>
        </p:nvSpPr>
        <p:spPr>
          <a:xfrm>
            <a:off x="0" y="5403049"/>
            <a:ext cx="12192000" cy="13850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2A197-8AB7-7E49-88E7-9AD869ADD60A}"/>
              </a:ext>
            </a:extLst>
          </p:cNvPr>
          <p:cNvSpPr/>
          <p:nvPr/>
        </p:nvSpPr>
        <p:spPr>
          <a:xfrm>
            <a:off x="1095824" y="5849884"/>
            <a:ext cx="48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在实际中，一般结合多个原则进行综合判断。</a:t>
            </a:r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342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样本的主成分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58E4501-511C-9C42-B08B-41283153BD43}"/>
                  </a:ext>
                </a:extLst>
              </p:cNvPr>
              <p:cNvSpPr/>
              <p:nvPr/>
            </p:nvSpPr>
            <p:spPr>
              <a:xfrm>
                <a:off x="1095824" y="1366245"/>
                <a:ext cx="10055396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在总体的协方差矩阵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未知的情况下，通常使用样本协方差矩阵估计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，在此基础上进行主成分分析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为来自总体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个样本，记样本数据阵为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，在变量标准化后：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58E4501-511C-9C42-B08B-41283153B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366245"/>
                <a:ext cx="10055396" cy="1007327"/>
              </a:xfrm>
              <a:prstGeom prst="rect">
                <a:avLst/>
              </a:prstGeom>
              <a:blipFill>
                <a:blip r:embed="rId2"/>
                <a:stretch>
                  <a:fillRect l="-505" r="-379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5D77C6-FCBC-6B40-9CFA-BDA862BCDD33}"/>
                  </a:ext>
                </a:extLst>
              </p:cNvPr>
              <p:cNvSpPr/>
              <p:nvPr/>
            </p:nvSpPr>
            <p:spPr>
              <a:xfrm>
                <a:off x="5243972" y="2608757"/>
                <a:ext cx="1752339" cy="87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acc>
                      <m:r>
                        <a:rPr lang="en-CN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CN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sSup>
                        <m:sSupPr>
                          <m:ctrlPr>
                            <a:rPr lang="en-CN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CN" b="1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CN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5D77C6-FCBC-6B40-9CFA-BDA862BCD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972" y="2608757"/>
                <a:ext cx="1752339" cy="87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B69AC4-5D59-0543-ACAA-7AFFFF1AE274}"/>
                  </a:ext>
                </a:extLst>
              </p:cNvPr>
              <p:cNvSpPr/>
              <p:nvPr/>
            </p:nvSpPr>
            <p:spPr>
              <a:xfrm>
                <a:off x="1095824" y="3995929"/>
                <a:ext cx="7892059" cy="9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Σ</m:t>
                        </m:r>
                      </m:e>
                    </m:acc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𝑍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𝑝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≥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≥⋯≥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𝑝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SimSun" panose="02010600030101010101" pitchFamily="2" charset="-122"/>
                      </a:rPr>
                      <m:t>≥0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SimSun" panose="02010600030101010101" pitchFamily="2" charset="-122"/>
                          </a:rPr>
                          <m:t>Σ</m:t>
                        </m:r>
                      </m:e>
                    </m:acc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的特征值；</a:t>
                </a:r>
                <a:endParaRPr lang="en-US" altLang="zh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为相应的单位正交特征向量矩阵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B69AC4-5D59-0543-ACAA-7AFFFF1AE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3995929"/>
                <a:ext cx="7892059" cy="976999"/>
              </a:xfrm>
              <a:prstGeom prst="rect">
                <a:avLst/>
              </a:prstGeom>
              <a:blipFill>
                <a:blip r:embed="rId4"/>
                <a:stretch>
                  <a:fillRect l="-482" b="-6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主成分得分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19789D-57D6-114B-B546-E1008BDB76E4}"/>
                  </a:ext>
                </a:extLst>
              </p:cNvPr>
              <p:cNvSpPr/>
              <p:nvPr/>
            </p:nvSpPr>
            <p:spPr>
              <a:xfrm>
                <a:off x="1184731" y="1426685"/>
                <a:ext cx="10023128" cy="780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给定第</a:t>
                </a:r>
                <a:r>
                  <a:rPr lang="en-US" kern="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，可以计算第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个样本在第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个主成分的得分，记为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19789D-57D6-114B-B546-E1008BDB7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31" y="1426685"/>
                <a:ext cx="10023128" cy="780598"/>
              </a:xfrm>
              <a:prstGeom prst="rect">
                <a:avLst/>
              </a:prstGeom>
              <a:blipFill>
                <a:blip r:embed="rId2"/>
                <a:stretch>
                  <a:fillRect l="-380" t="-1613" b="-80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0E35C7-6921-EF43-BF85-43414591F202}"/>
                  </a:ext>
                </a:extLst>
              </p:cNvPr>
              <p:cNvSpPr/>
              <p:nvPr/>
            </p:nvSpPr>
            <p:spPr>
              <a:xfrm>
                <a:off x="4286754" y="2552574"/>
                <a:ext cx="3618491" cy="1383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0E35C7-6921-EF43-BF85-43414591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754" y="2552574"/>
                <a:ext cx="3618491" cy="138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58C4AC-A513-7E41-B385-46334617FBBF}"/>
                  </a:ext>
                </a:extLst>
              </p:cNvPr>
              <p:cNvSpPr/>
              <p:nvPr/>
            </p:nvSpPr>
            <p:spPr>
              <a:xfrm>
                <a:off x="5214585" y="4720050"/>
                <a:ext cx="2198871" cy="455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𝑋𝐴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58C4AC-A513-7E41-B385-46334617F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85" y="4720050"/>
                <a:ext cx="2198871" cy="455189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EFBCF7-C11C-1B46-A204-22A41A26427E}"/>
                  </a:ext>
                </a:extLst>
              </p:cNvPr>
              <p:cNvSpPr/>
              <p:nvPr/>
            </p:nvSpPr>
            <p:spPr>
              <a:xfrm>
                <a:off x="1272385" y="4155409"/>
                <a:ext cx="6090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主成分得分阵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和标准化后的原始数据阵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具有如下关系：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EFBCF7-C11C-1B46-A204-22A41A264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5" y="4155409"/>
                <a:ext cx="6090193" cy="369332"/>
              </a:xfrm>
              <a:prstGeom prst="rect">
                <a:avLst/>
              </a:prstGeom>
              <a:blipFill>
                <a:blip r:embed="rId5"/>
                <a:stretch>
                  <a:fillRect l="-833" t="-10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10">
            <a:extLst>
              <a:ext uri="{FF2B5EF4-FFF2-40B4-BE49-F238E27FC236}">
                <a16:creationId xmlns:a16="http://schemas.microsoft.com/office/drawing/2014/main" id="{6AD9BB06-32B2-A041-9D17-66F9845E46F7}"/>
              </a:ext>
            </a:extLst>
          </p:cNvPr>
          <p:cNvSpPr/>
          <p:nvPr/>
        </p:nvSpPr>
        <p:spPr>
          <a:xfrm>
            <a:off x="1272385" y="3106119"/>
            <a:ext cx="197262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761CD-A4A9-044F-B124-0CFE7DE790B0}"/>
              </a:ext>
            </a:extLst>
          </p:cNvPr>
          <p:cNvSpPr/>
          <p:nvPr/>
        </p:nvSpPr>
        <p:spPr>
          <a:xfrm>
            <a:off x="1404559" y="31120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主成分得分阵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147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章节与案例引入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中的主成分分析：载荷矩阵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73ECF-DF45-7941-89F3-FDCBC85D8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84472"/>
              </p:ext>
            </p:extLst>
          </p:nvPr>
        </p:nvGraphicFramePr>
        <p:xfrm>
          <a:off x="1030686" y="1160610"/>
          <a:ext cx="5194125" cy="518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8000">
                  <a:extLst>
                    <a:ext uri="{9D8B030D-6E8A-4147-A177-3AD203B41FA5}">
                      <a16:colId xmlns:a16="http://schemas.microsoft.com/office/drawing/2014/main" val="293501912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49815804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13888902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4246292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b"/>
                      <a:endParaRPr lang="en-CN" sz="15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第一主成分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第二主成分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第三主成分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88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出场数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0.8505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0.3039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0.2013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00622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上场总时间（</a:t>
                      </a:r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min）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0.9086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0.3261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0.1302</a:t>
                      </a:r>
                      <a:endParaRPr lang="en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8715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投篮率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0.1169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-0.0730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0.8041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8861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命中次数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0.9345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0.2457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0.0841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13664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出手次数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0.9221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0.2804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0.0758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35111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三分投球率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-0.0871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0.5438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0.5144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0873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三分命中次数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0.3058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0.9048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0.0341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097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三分出手次数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0.3328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0.9043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0.0297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71845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罚球率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0.1662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0.1146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0.6070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720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罚球命中次数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0.9194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0.2255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0.0504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641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罚球出手次数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0.9406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0.1694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0.0519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4817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篮板数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0.9015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0.0138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0.1132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7890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助攻次数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0.7698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0.4104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0.0254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36648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抢断次数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0.6969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0.5629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0.0805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06053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盖帽次数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0.7124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0.0203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0.1315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87037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失误次数</a:t>
                      </a:r>
                      <a:endParaRPr lang="zh-CN" altLang="en-US" sz="15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0.7273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0.5193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0.0775</a:t>
                      </a:r>
                      <a:endParaRPr lang="en-CN" sz="1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73646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5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犯规次数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0.9064</a:t>
                      </a:r>
                      <a:endParaRPr lang="en-CN" sz="15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0.1800</a:t>
                      </a:r>
                      <a:endParaRPr lang="en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0.1618</a:t>
                      </a:r>
                      <a:endParaRPr lang="en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7991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DC6EA9-875A-B846-9A4E-7B7572514F25}"/>
              </a:ext>
            </a:extLst>
          </p:cNvPr>
          <p:cNvSpPr/>
          <p:nvPr/>
        </p:nvSpPr>
        <p:spPr>
          <a:xfrm>
            <a:off x="6512745" y="1696886"/>
            <a:ext cx="5419060" cy="411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选择主成分个数为</a:t>
            </a:r>
            <a:r>
              <a:rPr 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前三个主成分累计方差贡献率为：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0.63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0.73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0.8</a:t>
            </a:r>
            <a:endParaRPr lang="en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与第一主成分相关程度最高的四个变量是</a:t>
            </a:r>
            <a:r>
              <a:rPr lang="zh-CN" altLang="en-US" sz="16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罚球出手次数、命中次数、出手次数和罚球命中次数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，因此第一主成分反映球员的比赛活跃与主动程度，可以称为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场内活跃因子</a:t>
            </a:r>
            <a:endParaRPr lang="en-CN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第二大主成分在</a:t>
            </a:r>
            <a:r>
              <a:rPr lang="zh-CN" altLang="en-US" sz="16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三分球的命中次数和出手次数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上分量高达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90%</a:t>
            </a: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，我们可以称第二大主成分为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胜率加成因子</a:t>
            </a: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第三大主成分在</a:t>
            </a:r>
            <a:r>
              <a:rPr lang="zh-CN" altLang="en-US" sz="16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投篮（命中）率、罚球（命中）率和三分投球（命中）率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分量较大，由于命中率体现了球员的篮球技术水平，第三主成分则可以被称为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技术水平因子</a:t>
            </a: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15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中的主成分分析：样本主成分得分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DC6EA9-875A-B846-9A4E-7B7572514F25}"/>
              </a:ext>
            </a:extLst>
          </p:cNvPr>
          <p:cNvSpPr/>
          <p:nvPr/>
        </p:nvSpPr>
        <p:spPr>
          <a:xfrm>
            <a:off x="6096000" y="1745301"/>
            <a:ext cx="5419060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通过这个得分，可以从三个角度（场内活跃因子、胜率加成因子、技术水平因子）对球员的综合实力进行评价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以勒布朗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詹姆斯为例，他的场内活跃因子和胜率加成因子得分较高，说明他是一位在比赛场上主动进攻类型的球员，但是他的技术水平因子得分较低，因此还是需要多加练习，提高自己的投篮命中率，从而获得更多分数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73D2D0-4BA3-1A4C-BD6F-824305689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94882"/>
              </p:ext>
            </p:extLst>
          </p:nvPr>
        </p:nvGraphicFramePr>
        <p:xfrm>
          <a:off x="1095824" y="1250999"/>
          <a:ext cx="4209597" cy="43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597">
                  <a:extLst>
                    <a:ext uri="{9D8B030D-6E8A-4147-A177-3AD203B41FA5}">
                      <a16:colId xmlns:a16="http://schemas.microsoft.com/office/drawing/2014/main" val="385080741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0275313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11012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838237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球员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RC1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RC2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RC3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5210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勒布朗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詹姆斯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8.3037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8.5119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-2.7464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557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迈克尔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乔丹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7.1810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3.1577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-1.1788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88099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卡里姆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贾巴尔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7.8674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-3.7319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85902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科比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布莱恩特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6.2810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6.7428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-1.8057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15832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沙奎尔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奥尼尔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10.0558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-4.0668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-0.1279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53528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蒂姆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邓肯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10.3407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-3.7110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0.3633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50071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卡尔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马龙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7.8998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-1.4187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-0.4677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55971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杰里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韦斯特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5.8100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-2.2820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-0.6254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75285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托尼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帕克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4.7401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3.5910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-0.9099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99560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凯文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杜兰特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3.5939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6.0264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-0.9783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691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61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dirty="0"/>
              <a:t>因子分析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14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因子分析</a:t>
            </a:r>
            <a:r>
              <a:rPr lang="zh-CN" altLang="en-US" sz="2400" dirty="0"/>
              <a:t>（</a:t>
            </a:r>
            <a:r>
              <a:rPr lang="en-US" sz="2400" dirty="0"/>
              <a:t>exploratory factor analysis, EFA</a:t>
            </a:r>
            <a:r>
              <a:rPr lang="zh-CN" altLang="en-US" sz="2400" dirty="0"/>
              <a:t>）</a:t>
            </a:r>
            <a:r>
              <a:rPr lang="en-CN" sz="2400" dirty="0"/>
              <a:t> 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1095824" y="1270567"/>
            <a:ext cx="6244017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可观测到的变量可以由一组较少的无法观测到的变量表示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这些潜在的无法观测的变量称为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因子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3F04CD-F42B-B047-8AB7-4BB8D09701EC}"/>
                  </a:ext>
                </a:extLst>
              </p:cNvPr>
              <p:cNvSpPr/>
              <p:nvPr/>
            </p:nvSpPr>
            <p:spPr>
              <a:xfrm>
                <a:off x="894441" y="2330050"/>
                <a:ext cx="10660739" cy="458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  <a:r>
                  <a:rPr 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17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个技术指标（即变量），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因子模型认为各个比赛指标（即变量）由两部分生成： 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3F04CD-F42B-B047-8AB7-4BB8D0970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41" y="2330050"/>
                <a:ext cx="10660739" cy="458908"/>
              </a:xfrm>
              <a:prstGeom prst="rect">
                <a:avLst/>
              </a:prstGeom>
              <a:blipFill>
                <a:blip r:embed="rId2"/>
                <a:stretch>
                  <a:fillRect l="-476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5E9878-754F-A74E-8035-C49C7B1D9A62}"/>
                  </a:ext>
                </a:extLst>
              </p:cNvPr>
              <p:cNvSpPr/>
              <p:nvPr/>
            </p:nvSpPr>
            <p:spPr>
              <a:xfrm>
                <a:off x="4650700" y="2959120"/>
                <a:ext cx="3321550" cy="526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CN" b="1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N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CN" b="1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CN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5E9878-754F-A74E-8035-C49C7B1D9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00" y="2959120"/>
                <a:ext cx="3321550" cy="526298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6EA801-01D5-AE44-B0F4-4B6FB5CC91A2}"/>
                  </a:ext>
                </a:extLst>
              </p:cNvPr>
              <p:cNvSpPr/>
              <p:nvPr/>
            </p:nvSpPr>
            <p:spPr>
              <a:xfrm>
                <a:off x="1095824" y="3844827"/>
                <a:ext cx="5401735" cy="2120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是对所有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都起作用的</a:t>
                </a:r>
                <a:r>
                  <a:rPr lang="zh-CN" altLang="en-US" b="1" kern="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公共因子</a:t>
                </a:r>
                <a:endParaRPr lang="en-CN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表示球员的篮球技术水平因子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称为因子载荷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个指标在篮球技术水平因子上的体现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特有的特殊因子</a:t>
                </a:r>
                <a:endParaRPr lang="en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6EA801-01D5-AE44-B0F4-4B6FB5CC9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3844827"/>
                <a:ext cx="5401735" cy="2120902"/>
              </a:xfrm>
              <a:prstGeom prst="rect">
                <a:avLst/>
              </a:prstGeom>
              <a:blipFill>
                <a:blip r:embed="rId4"/>
                <a:stretch>
                  <a:fillRect l="-704" b="-3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92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>
            <a:extLst>
              <a:ext uri="{FF2B5EF4-FFF2-40B4-BE49-F238E27FC236}">
                <a16:creationId xmlns:a16="http://schemas.microsoft.com/office/drawing/2014/main" id="{FD119852-7503-5C47-9184-B99CC1445836}"/>
              </a:ext>
            </a:extLst>
          </p:cNvPr>
          <p:cNvSpPr/>
          <p:nvPr/>
        </p:nvSpPr>
        <p:spPr>
          <a:xfrm>
            <a:off x="0" y="5403049"/>
            <a:ext cx="12192000" cy="13850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正交因子模型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152941-1C07-3F46-A996-A2E0275FD12C}"/>
                  </a:ext>
                </a:extLst>
              </p:cNvPr>
              <p:cNvSpPr/>
              <p:nvPr/>
            </p:nvSpPr>
            <p:spPr>
              <a:xfrm>
                <a:off x="1521429" y="1015099"/>
                <a:ext cx="4557210" cy="157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CN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ker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是可观测的随机向量</a:t>
                </a:r>
                <a:endParaRPr lang="en-US" altLang="zh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期望为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152941-1C07-3F46-A996-A2E0275FD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429" y="1015099"/>
                <a:ext cx="4557210" cy="1579215"/>
              </a:xfrm>
              <a:prstGeom prst="rect">
                <a:avLst/>
              </a:prstGeom>
              <a:blipFill>
                <a:blip r:embed="rId2"/>
                <a:stretch>
                  <a:fillRect l="-1114" r="-279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B4CDD3-E596-7E40-910B-A2A4BE0A9250}"/>
                  </a:ext>
                </a:extLst>
              </p:cNvPr>
              <p:cNvSpPr/>
              <p:nvPr/>
            </p:nvSpPr>
            <p:spPr>
              <a:xfrm>
                <a:off x="3800034" y="2594314"/>
                <a:ext cx="5263376" cy="1855636"/>
              </a:xfrm>
              <a:prstGeom prst="rect">
                <a:avLst/>
              </a:prstGeom>
              <a:ln>
                <a:solidFill>
                  <a:srgbClr val="335899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……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𝑝𝑞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B4CDD3-E596-7E40-910B-A2A4BE0A9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34" y="2594314"/>
                <a:ext cx="5263376" cy="1855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335899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6D968A43-8791-6148-A06D-C19E0919033D}"/>
              </a:ext>
            </a:extLst>
          </p:cNvPr>
          <p:cNvSpPr/>
          <p:nvPr/>
        </p:nvSpPr>
        <p:spPr>
          <a:xfrm>
            <a:off x="1257081" y="3204000"/>
            <a:ext cx="1709143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77AFBE-F07A-4E4B-B4CE-8C4BBE1698BD}"/>
              </a:ext>
            </a:extLst>
          </p:cNvPr>
          <p:cNvSpPr/>
          <p:nvPr/>
        </p:nvSpPr>
        <p:spPr>
          <a:xfrm>
            <a:off x="1521429" y="3204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77EB9A-9497-D446-994D-96C755A21552}"/>
                  </a:ext>
                </a:extLst>
              </p:cNvPr>
              <p:cNvSpPr/>
              <p:nvPr/>
            </p:nvSpPr>
            <p:spPr>
              <a:xfrm>
                <a:off x="5537407" y="4721510"/>
                <a:ext cx="1788630" cy="369332"/>
              </a:xfrm>
              <a:prstGeom prst="rect">
                <a:avLst/>
              </a:prstGeom>
              <a:ln>
                <a:solidFill>
                  <a:srgbClr val="335899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77EB9A-9497-D446-994D-96C755A2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07" y="4721510"/>
                <a:ext cx="1788630" cy="369332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>
                <a:solidFill>
                  <a:srgbClr val="335899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0">
            <a:extLst>
              <a:ext uri="{FF2B5EF4-FFF2-40B4-BE49-F238E27FC236}">
                <a16:creationId xmlns:a16="http://schemas.microsoft.com/office/drawing/2014/main" id="{A2C20A05-4425-F44F-998D-39C519E9A8A8}"/>
              </a:ext>
            </a:extLst>
          </p:cNvPr>
          <p:cNvSpPr/>
          <p:nvPr/>
        </p:nvSpPr>
        <p:spPr>
          <a:xfrm>
            <a:off x="1257081" y="4685877"/>
            <a:ext cx="1709143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902672-4CA2-6D43-A2C9-49781F5049A1}"/>
              </a:ext>
            </a:extLst>
          </p:cNvPr>
          <p:cNvSpPr/>
          <p:nvPr/>
        </p:nvSpPr>
        <p:spPr>
          <a:xfrm>
            <a:off x="1521429" y="468587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矩阵形式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C76AE0-47C6-B449-A5DC-971CC614EEC8}"/>
                  </a:ext>
                </a:extLst>
              </p:cNvPr>
              <p:cNvSpPr/>
              <p:nvPr/>
            </p:nvSpPr>
            <p:spPr>
              <a:xfrm>
                <a:off x="3957203" y="5873198"/>
                <a:ext cx="4535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为公共因子，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为载荷矩阵，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为特殊因子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C76AE0-47C6-B449-A5DC-971CC614E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03" y="5873198"/>
                <a:ext cx="4535216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169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正交因子模型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9886DE-34B6-F748-A931-2F9093D5B5E4}"/>
                  </a:ext>
                </a:extLst>
              </p:cNvPr>
              <p:cNvSpPr/>
              <p:nvPr/>
            </p:nvSpPr>
            <p:spPr>
              <a:xfrm>
                <a:off x="3048000" y="1908759"/>
                <a:ext cx="6096000" cy="14055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N" i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CN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Sup>
                            <m:sSub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CN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N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m:rPr>
                          <m:sty m:val="p"/>
                        </m:rPr>
                        <a:rPr lang="en-CN" i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9886DE-34B6-F748-A931-2F9093D5B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908759"/>
                <a:ext cx="6096000" cy="14055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D576D5-79C9-8045-A9A4-69CF682E953A}"/>
              </a:ext>
            </a:extLst>
          </p:cNvPr>
          <p:cNvSpPr/>
          <p:nvPr/>
        </p:nvSpPr>
        <p:spPr>
          <a:xfrm>
            <a:off x="1257081" y="145692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模型推断的假定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1AFF26-A5FD-5247-A188-12FD465A0322}"/>
                  </a:ext>
                </a:extLst>
              </p:cNvPr>
              <p:cNvSpPr/>
              <p:nvPr/>
            </p:nvSpPr>
            <p:spPr>
              <a:xfrm>
                <a:off x="5337715" y="3989328"/>
                <a:ext cx="1516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AA</m:t>
                          </m:r>
                        </m:e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1AFF26-A5FD-5247-A188-12FD465A0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715" y="3989328"/>
                <a:ext cx="1516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C2D0418-B3C6-4245-957E-E17614FBAD15}"/>
              </a:ext>
            </a:extLst>
          </p:cNvPr>
          <p:cNvSpPr/>
          <p:nvPr/>
        </p:nvSpPr>
        <p:spPr>
          <a:xfrm>
            <a:off x="1257081" y="3429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可以得到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BFE61-6B1B-B842-A9C9-AB22C4F8ECE7}"/>
                  </a:ext>
                </a:extLst>
              </p:cNvPr>
              <p:cNvSpPr/>
              <p:nvPr/>
            </p:nvSpPr>
            <p:spPr>
              <a:xfrm>
                <a:off x="4125876" y="4379203"/>
                <a:ext cx="3940245" cy="410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BFE61-6B1B-B842-A9C9-AB22C4F8E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76" y="4379203"/>
                <a:ext cx="3940245" cy="410753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E472D8F-C394-744D-8860-281FB820FD51}"/>
                  </a:ext>
                </a:extLst>
              </p:cNvPr>
              <p:cNvSpPr/>
              <p:nvPr/>
            </p:nvSpPr>
            <p:spPr>
              <a:xfrm>
                <a:off x="4101670" y="4917780"/>
                <a:ext cx="3988656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𝑚𝑞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E472D8F-C394-744D-8860-281FB820F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70" y="4917780"/>
                <a:ext cx="3988656" cy="390748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E9BD29-8E2C-5944-99A1-29EB47FF656B}"/>
                  </a:ext>
                </a:extLst>
              </p:cNvPr>
              <p:cNvSpPr/>
              <p:nvPr/>
            </p:nvSpPr>
            <p:spPr>
              <a:xfrm>
                <a:off x="1257081" y="5589782"/>
                <a:ext cx="8388724" cy="530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+...+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的共性方差，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的特殊方差。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E9BD29-8E2C-5944-99A1-29EB47FF6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81" y="5589782"/>
                <a:ext cx="8388724" cy="530210"/>
              </a:xfrm>
              <a:prstGeom prst="rect">
                <a:avLst/>
              </a:prstGeom>
              <a:blipFill>
                <a:blip r:embed="rId6"/>
                <a:stretch>
                  <a:fillRect l="-453"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408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模型估计</a:t>
            </a:r>
            <a:r>
              <a:rPr lang="zh-CN" altLang="en-US" dirty="0"/>
              <a:t>：主成分法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0814C8-36E5-194A-8E2E-049603C637A9}"/>
                  </a:ext>
                </a:extLst>
              </p:cNvPr>
              <p:cNvSpPr/>
              <p:nvPr/>
            </p:nvSpPr>
            <p:spPr>
              <a:xfrm>
                <a:off x="1095823" y="1544664"/>
                <a:ext cx="10434537" cy="13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u="sng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因子分析的目的：使用少数几个公共因子（假设为</a:t>
                </a:r>
                <a14:m>
                  <m:oMath xmlns:m="http://schemas.openxmlformats.org/officeDocument/2006/math">
                    <m:r>
                      <a:rPr lang="en-US" i="1" u="sng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u="sng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个）来描述</a:t>
                </a:r>
                <a14:m>
                  <m:oMath xmlns:m="http://schemas.openxmlformats.org/officeDocument/2006/math">
                    <m:r>
                      <a:rPr lang="en-US" i="1" u="sng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u="sng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个相关变量之间的协方差结构：</a:t>
                </a:r>
                <a:endParaRPr lang="en-US" i="1" u="sng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𝛴</m:t>
                      </m:r>
                      <m:r>
                        <a:rPr lang="en-US" i="1" ker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𝐴𝐴</m:t>
                          </m:r>
                        </m:e>
                        <m:sup>
                          <m:r>
                            <a:rPr lang="en-US" i="1" ker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i="1" ker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 ker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n-CN" u="sng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因子载荷矩阵，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阶对角矩阵</a:t>
                </a:r>
                <a:r>
                  <a:rPr lang="en-CN" u="sng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u="sng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0814C8-36E5-194A-8E2E-049603C63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3" y="1544664"/>
                <a:ext cx="10434537" cy="1366464"/>
              </a:xfrm>
              <a:prstGeom prst="rect">
                <a:avLst/>
              </a:prstGeom>
              <a:blipFill>
                <a:blip r:embed="rId2"/>
                <a:stretch>
                  <a:fillRect l="-487" b="-36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D0EA80-86E0-1449-B157-1F50037F156B}"/>
                  </a:ext>
                </a:extLst>
              </p:cNvPr>
              <p:cNvSpPr/>
              <p:nvPr/>
            </p:nvSpPr>
            <p:spPr>
              <a:xfrm>
                <a:off x="1095823" y="3153151"/>
                <a:ext cx="56775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≥ 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≥…≥ 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表示样本协方差阵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D0EA80-86E0-1449-B157-1F50037F1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3" y="3153151"/>
                <a:ext cx="5677580" cy="390748"/>
              </a:xfrm>
              <a:prstGeom prst="rect">
                <a:avLst/>
              </a:prstGeom>
              <a:blipFill>
                <a:blip r:embed="rId3"/>
                <a:stretch>
                  <a:fillRect l="-893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1B78E8-E411-B44D-902F-E606C96A2496}"/>
                  </a:ext>
                </a:extLst>
              </p:cNvPr>
              <p:cNvSpPr/>
              <p:nvPr/>
            </p:nvSpPr>
            <p:spPr>
              <a:xfrm>
                <a:off x="4330901" y="3667694"/>
                <a:ext cx="3530197" cy="400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1B78E8-E411-B44D-902F-E606C96A2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3667694"/>
                <a:ext cx="3530197" cy="40004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CE1885-F38B-5D4D-812F-FAC531A41612}"/>
                  </a:ext>
                </a:extLst>
              </p:cNvPr>
              <p:cNvSpPr/>
              <p:nvPr/>
            </p:nvSpPr>
            <p:spPr>
              <a:xfrm>
                <a:off x="1095823" y="4104142"/>
                <a:ext cx="31477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当最后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p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个特征值较小时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CE1885-F38B-5D4D-812F-FAC531A41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3" y="4104142"/>
                <a:ext cx="3147785" cy="369332"/>
              </a:xfrm>
              <a:prstGeom prst="rect">
                <a:avLst/>
              </a:prstGeom>
              <a:blipFill>
                <a:blip r:embed="rId5"/>
                <a:stretch>
                  <a:fillRect l="-1606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C1B8EB-7F4F-A548-9025-26F712F3C983}"/>
                  </a:ext>
                </a:extLst>
              </p:cNvPr>
              <p:cNvSpPr/>
              <p:nvPr/>
            </p:nvSpPr>
            <p:spPr>
              <a:xfrm>
                <a:off x="3047999" y="4660721"/>
                <a:ext cx="6096000" cy="19117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,…, </m:t>
                          </m:r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C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rad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𝐴𝐴</m:t>
                          </m:r>
                        </m:e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C1B8EB-7F4F-A548-9025-26F712F3C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4660721"/>
                <a:ext cx="6096000" cy="1911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639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>
            <a:extLst>
              <a:ext uri="{FF2B5EF4-FFF2-40B4-BE49-F238E27FC236}">
                <a16:creationId xmlns:a16="http://schemas.microsoft.com/office/drawing/2014/main" id="{ABCD8312-A732-CB4E-B374-842505BE3276}"/>
              </a:ext>
            </a:extLst>
          </p:cNvPr>
          <p:cNvSpPr/>
          <p:nvPr/>
        </p:nvSpPr>
        <p:spPr>
          <a:xfrm>
            <a:off x="0" y="5403049"/>
            <a:ext cx="12192000" cy="13850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模型估计</a:t>
            </a:r>
            <a:r>
              <a:rPr lang="zh-CN" altLang="en-US" dirty="0"/>
              <a:t>：主成分法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C1B8EB-7F4F-A548-9025-26F712F3C983}"/>
                  </a:ext>
                </a:extLst>
              </p:cNvPr>
              <p:cNvSpPr/>
              <p:nvPr/>
            </p:nvSpPr>
            <p:spPr>
              <a:xfrm>
                <a:off x="3048000" y="1226145"/>
                <a:ext cx="6096000" cy="19117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,…, </m:t>
                          </m:r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CN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rad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rad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C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𝐴𝐴</m:t>
                          </m:r>
                        </m:e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C1B8EB-7F4F-A548-9025-26F712F3C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26145"/>
                <a:ext cx="6096000" cy="1911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EFD6A4-D21A-3949-92F5-E5B8CF5FE103}"/>
                  </a:ext>
                </a:extLst>
              </p:cNvPr>
              <p:cNvSpPr/>
              <p:nvPr/>
            </p:nvSpPr>
            <p:spPr>
              <a:xfrm>
                <a:off x="4153769" y="3840663"/>
                <a:ext cx="3884461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N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CN" b="1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CN" b="1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CN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𝒊𝒊</m:t>
                                  </m:r>
                                </m:sub>
                              </m:sSub>
                              <m:r>
                                <a:rPr lang="en-CN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𝒊𝒕</m:t>
                                  </m:r>
                                </m:sub>
                                <m:sup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sepChr m:val=","/>
                                  <m:ctrlP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  <m:e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CN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EFD6A4-D21A-3949-92F5-E5B8CF5FE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769" y="3840663"/>
                <a:ext cx="3884461" cy="976614"/>
              </a:xfrm>
              <a:prstGeom prst="rect">
                <a:avLst/>
              </a:prstGeom>
              <a:blipFill>
                <a:blip r:embed="rId3"/>
                <a:stretch>
                  <a:fillRect l="-39286" t="-202564" b="-2910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644E3C3-68AA-5B4D-AE29-2368183C41EA}"/>
              </a:ext>
            </a:extLst>
          </p:cNvPr>
          <p:cNvSpPr/>
          <p:nvPr/>
        </p:nvSpPr>
        <p:spPr>
          <a:xfrm>
            <a:off x="1036351" y="3199546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其中，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  <a:cs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60BA80-FFEF-074A-9895-84C26960A0D6}"/>
                  </a:ext>
                </a:extLst>
              </p:cNvPr>
              <p:cNvSpPr/>
              <p:nvPr/>
            </p:nvSpPr>
            <p:spPr>
              <a:xfrm>
                <a:off x="489011" y="5774592"/>
                <a:ext cx="11471600" cy="427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载荷矩阵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中的第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列（即第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个公共因子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上的载荷）和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的第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个主成分的系数相差常数倍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CN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ker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  <m: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60BA80-FFEF-074A-9895-84C26960A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11" y="5774592"/>
                <a:ext cx="11471600" cy="427746"/>
              </a:xfrm>
              <a:prstGeom prst="rect">
                <a:avLst/>
              </a:prstGeom>
              <a:blipFill>
                <a:blip r:embed="rId4"/>
                <a:stretch>
                  <a:fillRect l="-442" b="-1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64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>
            <a:extLst>
              <a:ext uri="{FF2B5EF4-FFF2-40B4-BE49-F238E27FC236}">
                <a16:creationId xmlns:a16="http://schemas.microsoft.com/office/drawing/2014/main" id="{ABCD8312-A732-CB4E-B374-842505BE3276}"/>
              </a:ext>
            </a:extLst>
          </p:cNvPr>
          <p:cNvSpPr/>
          <p:nvPr/>
        </p:nvSpPr>
        <p:spPr>
          <a:xfrm>
            <a:off x="0" y="5403049"/>
            <a:ext cx="12192000" cy="13850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模型估计</a:t>
            </a:r>
            <a:r>
              <a:rPr lang="zh-CN" altLang="en-US" dirty="0"/>
              <a:t>：最大似然估计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812DA9-E27D-1342-A0C8-55FB2044D27D}"/>
                  </a:ext>
                </a:extLst>
              </p:cNvPr>
              <p:cNvSpPr/>
              <p:nvPr/>
            </p:nvSpPr>
            <p:spPr>
              <a:xfrm>
                <a:off x="1095824" y="1335640"/>
                <a:ext cx="6074035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zh-CN" altLang="en-US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个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b>
                    </m:sSub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是来自正态总体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</m:d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的随机样本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812DA9-E27D-1342-A0C8-55FB2044D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335640"/>
                <a:ext cx="6074035" cy="396006"/>
              </a:xfrm>
              <a:prstGeom prst="rect">
                <a:avLst/>
              </a:prstGeom>
              <a:blipFill>
                <a:blip r:embed="rId2"/>
                <a:stretch>
                  <a:fillRect l="-835" t="-6250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10">
            <a:extLst>
              <a:ext uri="{FF2B5EF4-FFF2-40B4-BE49-F238E27FC236}">
                <a16:creationId xmlns:a16="http://schemas.microsoft.com/office/drawing/2014/main" id="{B0E828A7-6F9D-194A-BEF9-E7685A23C8C8}"/>
              </a:ext>
            </a:extLst>
          </p:cNvPr>
          <p:cNvSpPr/>
          <p:nvPr/>
        </p:nvSpPr>
        <p:spPr>
          <a:xfrm>
            <a:off x="1095824" y="2265861"/>
            <a:ext cx="1658527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1C2B7-8AF3-4044-B274-65F3357AB9C3}"/>
              </a:ext>
            </a:extLst>
          </p:cNvPr>
          <p:cNvSpPr/>
          <p:nvPr/>
        </p:nvSpPr>
        <p:spPr>
          <a:xfrm>
            <a:off x="1360172" y="226586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似然函数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A0D272-7B89-F64E-980F-EF1CE3230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89" y="1967817"/>
            <a:ext cx="7160940" cy="1818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46812E-ED19-714E-814E-2071EF65FC2A}"/>
                  </a:ext>
                </a:extLst>
              </p:cNvPr>
              <p:cNvSpPr/>
              <p:nvPr/>
            </p:nvSpPr>
            <p:spPr>
              <a:xfrm>
                <a:off x="1095824" y="4367139"/>
                <a:ext cx="5271956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使用迭代法求解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，使得对数似然函数最大化。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46812E-ED19-714E-814E-2071EF65F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4367139"/>
                <a:ext cx="5271956" cy="378758"/>
              </a:xfrm>
              <a:prstGeom prst="rect">
                <a:avLst/>
              </a:prstGeom>
              <a:blipFill>
                <a:blip r:embed="rId4"/>
                <a:stretch>
                  <a:fillRect l="-962" t="-3226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FF8A0-3617-6345-9D9E-73E14FEBB9A3}"/>
                  </a:ext>
                </a:extLst>
              </p:cNvPr>
              <p:cNvSpPr/>
              <p:nvPr/>
            </p:nvSpPr>
            <p:spPr>
              <a:xfrm>
                <a:off x="1095824" y="5778963"/>
                <a:ext cx="89258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为保证得到唯一解，可以附加一个方便计算的唯一性条件：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ker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i="1" ker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为对角矩阵。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FF8A0-3617-6345-9D9E-73E14FEBB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5778963"/>
                <a:ext cx="8925837" cy="369332"/>
              </a:xfrm>
              <a:prstGeom prst="rect">
                <a:avLst/>
              </a:prstGeom>
              <a:blipFill>
                <a:blip r:embed="rId5"/>
                <a:stretch>
                  <a:fillRect l="-568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253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公因子数目的选择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61ABF6-8A6D-B94C-A362-73FE6CCC772D}"/>
              </a:ext>
            </a:extLst>
          </p:cNvPr>
          <p:cNvSpPr/>
          <p:nvPr/>
        </p:nvSpPr>
        <p:spPr>
          <a:xfrm>
            <a:off x="1095824" y="1139725"/>
            <a:ext cx="6191054" cy="1289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与主成分分析相似，常用的方式有：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使用崖底碎石图（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Scree Plot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），选择拐点之前的一点；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Kaiser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准则：选择大于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的特征值对应的因子数目即可；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5">
            <a:extLst>
              <a:ext uri="{FF2B5EF4-FFF2-40B4-BE49-F238E27FC236}">
                <a16:creationId xmlns:a16="http://schemas.microsoft.com/office/drawing/2014/main" id="{B3903CF8-12D6-8748-88B8-6683589C0D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95" y="2582955"/>
            <a:ext cx="5153466" cy="3940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017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章节与案例引入</a:t>
            </a: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582958" y="1541441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6" y="1726871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582957" y="3097086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9977" y="1513873"/>
            <a:ext cx="810591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在分析高维数据时，降维分析可以帮助我们提取有效信息，使得数据易于分析、解释；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变量之间信息高度重合时，使用更少的变量代替冗余信息更方便后续分析；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9978" y="3266479"/>
            <a:ext cx="8105914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NBA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作为商业联盟，其球队市值估价也逐年提高；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对球员薪金影响因素的量化分析，可以更合理地估计出球员在各个方面的水平与价值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这对球队战绩的提升、球队运营收入的增益，有着重要的意义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364" y="3187426"/>
            <a:ext cx="595181" cy="5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中提取公因子</a:t>
            </a:r>
            <a:endParaRPr lang="en-C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48CC1D-0CA5-B54D-872E-0EDB7568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4809"/>
              </p:ext>
            </p:extLst>
          </p:nvPr>
        </p:nvGraphicFramePr>
        <p:xfrm>
          <a:off x="1000112" y="1143570"/>
          <a:ext cx="5095888" cy="5210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888">
                  <a:extLst>
                    <a:ext uri="{9D8B030D-6E8A-4147-A177-3AD203B41FA5}">
                      <a16:colId xmlns:a16="http://schemas.microsoft.com/office/drawing/2014/main" val="93333779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18798482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56062498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2035905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b"/>
                      <a:endParaRPr lang="en-CN" sz="20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66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出场数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0.8142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0.3060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0.3827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42864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上场总时间（</a:t>
                      </a:r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min）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0.8735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0.3473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0.3059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6932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投篮率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0.1203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0.0970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0.1497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49254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命中次数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0.8580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0.4720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0.0721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20258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出手次数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0.8754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0.4399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0.0600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52352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三分投球率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0.2748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-0.2581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0.0758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6868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三分命中次数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0.8657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-0.4931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-0.0091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836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三分出手次数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0.8804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-0.4690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-0.0143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8718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0.2470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0.0487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0.1040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91995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罚球命中次数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0.8472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0.5113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-0.1196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9453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罚球出手次数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0.8219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0.5503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-0.0795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53941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篮板数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0.6692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0.5277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0.2931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3834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助攻次数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0.8025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0.2828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0.0670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21957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抢断次数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0.8334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0.0745</a:t>
                      </a:r>
                      <a:endParaRPr lang="en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0.1869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50433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盖帽次数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0.5084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0.3692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0.2428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74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失误次数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0.8364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0.1449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0.0758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85907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犯规次数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0.7753</a:t>
                      </a:r>
                      <a:endParaRPr lang="en-CN" sz="1400" b="0" i="0" u="none" strike="noStrike" dirty="0">
                        <a:solidFill>
                          <a:srgbClr val="FF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0.4271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0.3441</a:t>
                      </a:r>
                      <a:endParaRPr lang="en-CN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3694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802962-444F-C845-9482-6E24E4228D51}"/>
                  </a:ext>
                </a:extLst>
              </p:cNvPr>
              <p:cNvSpPr/>
              <p:nvPr/>
            </p:nvSpPr>
            <p:spPr>
              <a:xfrm>
                <a:off x="6504879" y="1857284"/>
                <a:ext cx="5348867" cy="378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利用崖底碎石图，结合累计方差贡献率，设置公因子数为</a:t>
                </a:r>
                <a:r>
                  <a:rPr 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3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个公共因子反映的原始变量信息已占总信息的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73%</a:t>
                </a: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公共因子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：除了投篮率、三分球技术指标、罚球率和盖帽次数外，其余各数值都接近或大于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，这表示其余的变量可以来解释公因子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，或者说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主要反应这些变量的信息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公共因子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：其载荷没有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0.8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左右较大的值，含义不够清楚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802962-444F-C845-9482-6E24E422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79" y="1857284"/>
                <a:ext cx="5348867" cy="3782895"/>
              </a:xfrm>
              <a:prstGeom prst="rect">
                <a:avLst/>
              </a:prstGeom>
              <a:blipFill>
                <a:blip r:embed="rId2"/>
                <a:stretch>
                  <a:fillRect l="-711" r="-237" b="-16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72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因子</a:t>
            </a:r>
            <a:r>
              <a:rPr lang="zh-CN" altLang="en-US" dirty="0"/>
              <a:t>旋转</a:t>
            </a:r>
            <a:endParaRPr lang="en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B5AC4-B30D-7647-879A-A35798A8F7A1}"/>
              </a:ext>
            </a:extLst>
          </p:cNvPr>
          <p:cNvSpPr/>
          <p:nvPr/>
        </p:nvSpPr>
        <p:spPr>
          <a:xfrm>
            <a:off x="862361" y="1215483"/>
            <a:ext cx="9562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使得各因子载荷矩阵的每一列各元素的平方按列向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两极转化，更明确公共因子的含义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B68A1F08-0E79-4BBB-A5E9-EDD59D8EC1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5687" y="1669044"/>
            <a:ext cx="8400626" cy="3226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F4A6B7-C657-3F4D-9C72-AA441337A095}"/>
              </a:ext>
            </a:extLst>
          </p:cNvPr>
          <p:cNvSpPr/>
          <p:nvPr/>
        </p:nvSpPr>
        <p:spPr>
          <a:xfrm>
            <a:off x="967012" y="5274527"/>
            <a:ext cx="10257975" cy="1160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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对于任意因子而言，只有少数输入变量在该因子上的载荷的绝对值较大，其余变量在该因子上的载荷接近于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SimSun" panose="02010600030101010101" pitchFamily="2" charset="-122"/>
              </a:rPr>
              <a:t>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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对于任意输入变量而言，它只在少数因子上的载荷的绝对值较大，在其它因子上的载荷接近于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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任何两个因子对应的载荷呈现不同的模式，因而在解释时这两个因子具有不同的含义。</a:t>
            </a:r>
            <a:endParaRPr lang="en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242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中提取公因子：</a:t>
            </a:r>
            <a:r>
              <a:rPr lang="zh-CN" altLang="en-CN" dirty="0"/>
              <a:t>因子</a:t>
            </a:r>
            <a:r>
              <a:rPr lang="zh-CN" altLang="en-US" dirty="0"/>
              <a:t>旋转后</a:t>
            </a:r>
            <a:endParaRPr lang="en-C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991C3C-C5F9-F647-8243-6E3EC3854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94931"/>
              </p:ext>
            </p:extLst>
          </p:nvPr>
        </p:nvGraphicFramePr>
        <p:xfrm>
          <a:off x="1107191" y="1210224"/>
          <a:ext cx="4859999" cy="518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2196">
                  <a:extLst>
                    <a:ext uri="{9D8B030D-6E8A-4147-A177-3AD203B41FA5}">
                      <a16:colId xmlns:a16="http://schemas.microsoft.com/office/drawing/2014/main" val="3102916367"/>
                    </a:ext>
                  </a:extLst>
                </a:gridCol>
                <a:gridCol w="1062601">
                  <a:extLst>
                    <a:ext uri="{9D8B030D-6E8A-4147-A177-3AD203B41FA5}">
                      <a16:colId xmlns:a16="http://schemas.microsoft.com/office/drawing/2014/main" val="2392439950"/>
                    </a:ext>
                  </a:extLst>
                </a:gridCol>
                <a:gridCol w="1062601">
                  <a:extLst>
                    <a:ext uri="{9D8B030D-6E8A-4147-A177-3AD203B41FA5}">
                      <a16:colId xmlns:a16="http://schemas.microsoft.com/office/drawing/2014/main" val="3815201327"/>
                    </a:ext>
                  </a:extLst>
                </a:gridCol>
                <a:gridCol w="1062601">
                  <a:extLst>
                    <a:ext uri="{9D8B030D-6E8A-4147-A177-3AD203B41FA5}">
                      <a16:colId xmlns:a16="http://schemas.microsoft.com/office/drawing/2014/main" val="34064275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b"/>
                      <a:endParaRPr lang="en-CN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ML2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3944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出场数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0.5419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0.7002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0.3450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80939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上场总时间（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min）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0.6410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0.6648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0.3527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0032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投篮率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0.0164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71495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命中次数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0.4945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0.2432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57987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出手次数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0.8107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0.4785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0.2781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43406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三分投球率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-0.0073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0.0673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0.3786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57298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三分命中次数</a:t>
                      </a:r>
                      <a:endParaRPr lang="zh-CN" altLang="en-US" sz="1400" b="1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0.2815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0.9504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49748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三分出手次数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0.9427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0762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0.1438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0.1868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0.1365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6194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罚球命中次数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6474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罚球出手次数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0.9053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0.1562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8769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篮板数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0.6495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0.0811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7881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助攻次数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0.3433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6306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抢断次数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0.5072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0.4547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0.5205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9304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盖帽次数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0.4426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0.5006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0.0855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57484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失误次数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0.3808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0.4674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83842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犯规次数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0.6062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0.6944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0.2287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6541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99F4A76-9DFE-0C44-9547-8466CAD9AC07}"/>
              </a:ext>
            </a:extLst>
          </p:cNvPr>
          <p:cNvSpPr/>
          <p:nvPr/>
        </p:nvSpPr>
        <p:spPr>
          <a:xfrm>
            <a:off x="6224811" y="1908660"/>
            <a:ext cx="5571893" cy="378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第一公因子主要解释了</a:t>
            </a:r>
            <a:r>
              <a:rPr lang="zh-CN" altLang="en-US" u="sng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命中、出手次数和罚球的命中、出手次数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，反映球员的比赛活跃与主动程度，可以称为</a:t>
            </a:r>
            <a:r>
              <a:rPr lang="zh-CN" altLang="en-US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场内活跃因子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第二个公共因子比旋转前</a:t>
            </a:r>
            <a:r>
              <a:rPr lang="zh-CN" altLang="en-US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加强了篮板数、盖帽次数、命中次数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这几个变量的含义，因此可以更清晰地反映球员的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技术水平因子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第三个公因子与旋转前相比，</a:t>
            </a:r>
            <a:r>
              <a:rPr lang="zh-CN" altLang="en-US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强化了三分命中次数和三分出手次数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的解释，主要反映了三分球相关的信息，是球员对于整场球的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胜率加成因子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401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784-79C7-E240-82C4-677C2CAB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因子得分</a:t>
            </a:r>
            <a:endParaRPr lang="en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9F167-CF44-2448-A3AB-447DA43B09C6}"/>
              </a:ext>
            </a:extLst>
          </p:cNvPr>
          <p:cNvSpPr/>
          <p:nvPr/>
        </p:nvSpPr>
        <p:spPr>
          <a:xfrm>
            <a:off x="5257799" y="2223766"/>
            <a:ext cx="6096000" cy="33673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因子得分的计算不是通常意义下的参数估计，而是对不可观测的随机向量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的取值进行估计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通过这个得分，可以从五个因子的角度（投球精准度、胜率加成因子、球场主动性、防守和失误水平、配合能力）对球员的综合实力进行评价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以勒布朗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詹姆斯的因子得分为例，其在场内活跃度最高，三分球出手胜率加成也非常好，命中率技术还有一定的提升空间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504FEF-03F9-624B-85CA-15815737C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701715"/>
              </p:ext>
            </p:extLst>
          </p:nvPr>
        </p:nvGraphicFramePr>
        <p:xfrm>
          <a:off x="549414" y="1523831"/>
          <a:ext cx="4425949" cy="435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2289713392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597258632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160582315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92025271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球员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ML1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ML3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ML2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6988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勒布朗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詹姆斯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12.5790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-4.4958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8.0817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611003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迈克尔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乔丹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11.9921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-3.3657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1.0386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2640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卡里姆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贾巴尔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6.6001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5.8524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-3.1079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43711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科比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布莱恩特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9.4250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-2.3456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6.3472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867396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沙奎尔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奥尼尔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9.8836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2.4290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-3.7848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52183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蒂姆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邓肯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8.2892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4.6955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-3.1995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2794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卡尔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马龙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9.8611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1.0253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-3.2327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33867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杰里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韦斯特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10.4176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-2.0538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-3.4000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46331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托尼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帕克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3.2679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4.3951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2.1745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955627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凯文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杜兰特</a:t>
                      </a:r>
                      <a:endParaRPr lang="en-CN" sz="1600" b="1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4F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7.5616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-5.0255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7.0266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69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49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EFA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03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因子分析和主成分分析的异同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48159" y="1254469"/>
            <a:ext cx="110799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F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相同点：</a:t>
            </a: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04F8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48159" y="1693332"/>
            <a:ext cx="9649470" cy="129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在求解的过程中，都需要借助样本的协方差阵（或相关系数矩阵），及其特征值与特征向量；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需要借助累计方差贡献率确定主成分个数或公共因子个数；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通过降维结果，可以对原始数据中的样本给出潜在的、无法直接观测的指标角度的解读。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34E51B5F-0DC3-0D43-9707-0F343D382FE6}"/>
              </a:ext>
            </a:extLst>
          </p:cNvPr>
          <p:cNvSpPr txBox="1"/>
          <p:nvPr/>
        </p:nvSpPr>
        <p:spPr>
          <a:xfrm>
            <a:off x="2048159" y="3334922"/>
            <a:ext cx="1338828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F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不同之处：</a:t>
            </a:r>
          </a:p>
        </p:txBody>
      </p:sp>
      <p:pic>
        <p:nvPicPr>
          <p:cNvPr id="3" name="Graphic 2" descr="Web design">
            <a:extLst>
              <a:ext uri="{FF2B5EF4-FFF2-40B4-BE49-F238E27FC236}">
                <a16:creationId xmlns:a16="http://schemas.microsoft.com/office/drawing/2014/main" id="{BB3B6517-8B8B-564E-8A8A-06E71A99B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605" y="986400"/>
            <a:ext cx="914400" cy="914400"/>
          </a:xfrm>
          <a:prstGeom prst="rect">
            <a:avLst/>
          </a:prstGeom>
        </p:spPr>
      </p:pic>
      <p:pic>
        <p:nvPicPr>
          <p:cNvPr id="18" name="Graphic 17" descr="Web design">
            <a:extLst>
              <a:ext uri="{FF2B5EF4-FFF2-40B4-BE49-F238E27FC236}">
                <a16:creationId xmlns:a16="http://schemas.microsoft.com/office/drawing/2014/main" id="{3F362672-DC6B-EA46-AE6F-35F335666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605" y="3095024"/>
            <a:ext cx="914400" cy="914400"/>
          </a:xfrm>
          <a:prstGeom prst="rect">
            <a:avLst/>
          </a:prstGeom>
        </p:spPr>
      </p:pic>
      <p:sp>
        <p:nvSpPr>
          <p:cNvPr id="14" name="矩形 12">
            <a:extLst>
              <a:ext uri="{FF2B5EF4-FFF2-40B4-BE49-F238E27FC236}">
                <a16:creationId xmlns:a16="http://schemas.microsoft.com/office/drawing/2014/main" id="{355E9CE3-26DA-B644-9ABD-48B42F72399E}"/>
              </a:ext>
            </a:extLst>
          </p:cNvPr>
          <p:cNvSpPr/>
          <p:nvPr/>
        </p:nvSpPr>
        <p:spPr>
          <a:xfrm>
            <a:off x="2048159" y="3870532"/>
            <a:ext cx="9649470" cy="212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主成分分析的结果只是一个变量的线性变换，不能作为一个模型来描述数据，而因子分析需要构造因子模型，对数据的分布情况进行假设； 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主成分分析将主成分表示为原始变量的线性组合，而因子分析将原始变量表示为公共因子和特殊因子的线性组合，用假设的公因子来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解释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协方差阵（或相关系数矩阵）的内部依赖关系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380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因子分析和主成分分析的异同</a:t>
            </a: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BD3C13BC-9820-004D-8919-74EDD8CF51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41" y="3334922"/>
            <a:ext cx="5672253" cy="3127356"/>
          </a:xfrm>
          <a:prstGeom prst="rect">
            <a:avLst/>
          </a:prstGeom>
        </p:spPr>
      </p:pic>
      <p:sp>
        <p:nvSpPr>
          <p:cNvPr id="10" name="文本框 11">
            <a:extLst>
              <a:ext uri="{FF2B5EF4-FFF2-40B4-BE49-F238E27FC236}">
                <a16:creationId xmlns:a16="http://schemas.microsoft.com/office/drawing/2014/main" id="{87A25B1A-E7B1-C34C-88FE-625B46DB0C00}"/>
              </a:ext>
            </a:extLst>
          </p:cNvPr>
          <p:cNvSpPr txBox="1"/>
          <p:nvPr/>
        </p:nvSpPr>
        <p:spPr>
          <a:xfrm>
            <a:off x="2048159" y="1254469"/>
            <a:ext cx="110799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F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相同点：</a:t>
            </a: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04F8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F3C15B8C-0DB8-884B-A3C4-60C549AA94C4}"/>
              </a:ext>
            </a:extLst>
          </p:cNvPr>
          <p:cNvSpPr/>
          <p:nvPr/>
        </p:nvSpPr>
        <p:spPr>
          <a:xfrm>
            <a:off x="2048159" y="1693332"/>
            <a:ext cx="9649470" cy="129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在求解的过程中，都需要借助样本的协方差阵（或相关系数矩阵），及其特征值与特征向量；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需要借助累计方差贡献率确定主成分个数或公共因子个数；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通过降维结果，可以对原始数据中的样本给出潜在的、无法直接观测的指标角度的解读。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86B28582-BF59-2C49-B94F-3AE51E922663}"/>
              </a:ext>
            </a:extLst>
          </p:cNvPr>
          <p:cNvSpPr txBox="1"/>
          <p:nvPr/>
        </p:nvSpPr>
        <p:spPr>
          <a:xfrm>
            <a:off x="2048159" y="3334922"/>
            <a:ext cx="1338828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F8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不同之处：</a:t>
            </a:r>
          </a:p>
        </p:txBody>
      </p:sp>
      <p:pic>
        <p:nvPicPr>
          <p:cNvPr id="17" name="Graphic 16" descr="Web design">
            <a:extLst>
              <a:ext uri="{FF2B5EF4-FFF2-40B4-BE49-F238E27FC236}">
                <a16:creationId xmlns:a16="http://schemas.microsoft.com/office/drawing/2014/main" id="{658E2CFF-501C-824A-AFB4-1CB1B57ED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605" y="986400"/>
            <a:ext cx="914400" cy="914400"/>
          </a:xfrm>
          <a:prstGeom prst="rect">
            <a:avLst/>
          </a:prstGeom>
        </p:spPr>
      </p:pic>
      <p:pic>
        <p:nvPicPr>
          <p:cNvPr id="19" name="Graphic 18" descr="Web design">
            <a:extLst>
              <a:ext uri="{FF2B5EF4-FFF2-40B4-BE49-F238E27FC236}">
                <a16:creationId xmlns:a16="http://schemas.microsoft.com/office/drawing/2014/main" id="{77C95FA5-5B13-064A-B15D-E9FA39672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605" y="3095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6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本章习题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34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本章习题</a:t>
            </a:r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E22B850C-5F7A-6343-B897-BBE3E658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324" y="5316192"/>
            <a:ext cx="707000" cy="7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7CB59A-305A-EF49-AC99-D1E2951E6879}"/>
                  </a:ext>
                </a:extLst>
              </p:cNvPr>
              <p:cNvSpPr/>
              <p:nvPr/>
            </p:nvSpPr>
            <p:spPr>
              <a:xfrm>
                <a:off x="1685476" y="974283"/>
                <a:ext cx="9410700" cy="5262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中自带的数据列表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Harman23.cor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包含了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305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个女孩的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个身体测量指标，列表的</a:t>
                </a:r>
                <a:r>
                  <a:rPr lang="en-US" altLang="zh-CN" sz="16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cov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对象是原始数据及的相关系数矩阵。使用该相关系数矩阵，对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个身体指标进行主成分分析，用较少的变量替换这些原始的身体指标，并对结果进行解读。 </a:t>
                </a:r>
                <a:endParaRPr lang="en-US" altLang="zh-CN" sz="1600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2.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中自带的数据集</a:t>
                </a:r>
                <a:r>
                  <a:rPr lang="en-US" altLang="zh-CN" sz="16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USJudgeRatings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包含了律师对美国高等法院法官的评分。数据框包含了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43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个观测、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个变量。请使用主成分分析的方法，用较少的变量总结从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INTG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到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RTEN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11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个变量，使得这些主成分可以尽可能保留原始变量的信息，对结果进行解读，并计算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43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个观测样本的主成分得分。</a:t>
                </a:r>
                <a:endParaRPr lang="en-US" altLang="zh-CN" sz="1600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3.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中自带的数据列表</a:t>
                </a:r>
                <a:r>
                  <a:rPr lang="en-US" altLang="zh-CN" sz="16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ability.cov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提供了六个心理学测验的数据，包括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112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个参与者的观测值和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6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个变量：非语言的普通智力测验（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general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）、画图测验（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picture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）、积木图案测验（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blocks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）、迷宫测验（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maze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）、阅读测验（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reading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）和词汇测验（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vocab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），该列表的</a:t>
                </a:r>
                <a:r>
                  <a:rPr lang="en-US" altLang="zh-CN" sz="16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cov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对象为变量间的协方差矩阵。使用因子分析的方法，选择合适的公因子数目，将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6</a:t>
                </a:r>
                <a:r>
                  <a:rPr lang="zh-CN" altLang="en-US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个变量转化为计较少的一组潜在心理学因素，解释不同公因子的含义。</a:t>
                </a:r>
                <a:endParaRPr lang="en-US" altLang="zh-CN" sz="1600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4.</a:t>
                </a: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证明主成分总体主成分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的方差之和等于随机变量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的方差之和，即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的方差，即总体协方差矩阵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的对角元素。</a:t>
                </a:r>
                <a:r>
                  <a:rPr lang="en-CN" sz="16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zh-CN" altLang="en-US" sz="1600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7CB59A-305A-EF49-AC99-D1E2951E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76" y="974283"/>
                <a:ext cx="9410700" cy="5262723"/>
              </a:xfrm>
              <a:prstGeom prst="rect">
                <a:avLst/>
              </a:prstGeom>
              <a:blipFill>
                <a:blip r:embed="rId4"/>
                <a:stretch>
                  <a:fillRect l="-270" r="-2561" b="-2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Ethernet">
            <a:extLst>
              <a:ext uri="{FF2B5EF4-FFF2-40B4-BE49-F238E27FC236}">
                <a16:creationId xmlns:a16="http://schemas.microsoft.com/office/drawing/2014/main" id="{BFDFA9FD-AFEB-D14E-87E4-58DC036D6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853" y="913434"/>
            <a:ext cx="707000" cy="7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08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7D4BE-FC78-044C-B149-70E9435E24FB}"/>
              </a:ext>
            </a:extLst>
          </p:cNvPr>
          <p:cNvSpPr/>
          <p:nvPr/>
        </p:nvSpPr>
        <p:spPr>
          <a:xfrm>
            <a:off x="8567854" y="2672136"/>
            <a:ext cx="3152077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数据收集自截至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NBA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球员季后赛总得分和每个球员的比赛详细信息；</a:t>
            </a:r>
            <a:endParaRPr lang="en-C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2448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NBA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职业篮球运动员的各项比赛数据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3B3F3B-32C7-4A47-8C5A-D6D957BC2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18880"/>
              </p:ext>
            </p:extLst>
          </p:nvPr>
        </p:nvGraphicFramePr>
        <p:xfrm>
          <a:off x="1329847" y="852587"/>
          <a:ext cx="6732686" cy="57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9170">
                  <a:extLst>
                    <a:ext uri="{9D8B030D-6E8A-4147-A177-3AD203B41FA5}">
                      <a16:colId xmlns:a16="http://schemas.microsoft.com/office/drawing/2014/main" val="2257638194"/>
                    </a:ext>
                  </a:extLst>
                </a:gridCol>
                <a:gridCol w="1427182">
                  <a:extLst>
                    <a:ext uri="{9D8B030D-6E8A-4147-A177-3AD203B41FA5}">
                      <a16:colId xmlns:a16="http://schemas.microsoft.com/office/drawing/2014/main" val="1049631802"/>
                    </a:ext>
                  </a:extLst>
                </a:gridCol>
                <a:gridCol w="1427182">
                  <a:extLst>
                    <a:ext uri="{9D8B030D-6E8A-4147-A177-3AD203B41FA5}">
                      <a16:colId xmlns:a16="http://schemas.microsoft.com/office/drawing/2014/main" val="3856604863"/>
                    </a:ext>
                  </a:extLst>
                </a:gridCol>
                <a:gridCol w="1022370">
                  <a:extLst>
                    <a:ext uri="{9D8B030D-6E8A-4147-A177-3AD203B41FA5}">
                      <a16:colId xmlns:a16="http://schemas.microsoft.com/office/drawing/2014/main" val="532256851"/>
                    </a:ext>
                  </a:extLst>
                </a:gridCol>
                <a:gridCol w="2036782">
                  <a:extLst>
                    <a:ext uri="{9D8B030D-6E8A-4147-A177-3AD203B41FA5}">
                      <a16:colId xmlns:a16="http://schemas.microsoft.com/office/drawing/2014/main" val="1094472666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变量类型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变量名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详细说明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取值范围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96600314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因变量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生涯总得分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0-6911</a:t>
                      </a:r>
                      <a:endParaRPr lang="en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1073996069"/>
                  </a:ext>
                </a:extLst>
              </a:tr>
              <a:tr h="288000">
                <a:tc rowSpan="18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个人信息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球员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文本数据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每个球员的官方姓名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142402010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出勤统计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出场数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1-259</a:t>
                      </a:r>
                      <a:endParaRPr lang="en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91567853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上场总时间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0-10059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393761071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投篮统计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投篮率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0%-100%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70279247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命中次数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0-2457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40820414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出手次数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0-5006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162015887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三分统计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三分投球率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0%-100%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87344312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三分命中次数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0-410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00736234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三分出手次数</a:t>
                      </a:r>
                      <a:endParaRPr lang="en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0-1116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53392832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罚球统计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罚球率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0%-100%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43923534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罚球命中次数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0-1627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4440994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罚球出手次数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0-2317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80822897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其他技术统计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篮板数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0-4104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86767457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助攻次数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0-2346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394835288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抢断次数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0-419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47951644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盖帽次数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0-568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293913912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失误次数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0-866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305271615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犯规次数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连续变量</a:t>
                      </a:r>
                      <a:endParaRPr lang="en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0-797</a:t>
                      </a:r>
                      <a:endParaRPr lang="en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SimSun" panose="02010600030101010101" pitchFamily="2" charset="-122"/>
                      </a:endParaRPr>
                    </a:p>
                  </a:txBody>
                  <a:tcPr marL="53191" marR="53191" marT="0" marB="0" anchor="ctr"/>
                </a:tc>
                <a:extLst>
                  <a:ext uri="{0D108BD9-81ED-4DB2-BD59-A6C34878D82A}">
                    <a16:rowId xmlns:a16="http://schemas.microsoft.com/office/drawing/2014/main" val="379703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479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描述统计分析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7D4BE-FC78-044C-B149-70E9435E24FB}"/>
              </a:ext>
            </a:extLst>
          </p:cNvPr>
          <p:cNvSpPr/>
          <p:nvPr/>
        </p:nvSpPr>
        <p:spPr>
          <a:xfrm>
            <a:off x="906803" y="5521649"/>
            <a:ext cx="6631421" cy="46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出手次数与命中、助攻次数之间都存在较高的正相关关系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11" name="图片 1">
            <a:extLst>
              <a:ext uri="{FF2B5EF4-FFF2-40B4-BE49-F238E27FC236}">
                <a16:creationId xmlns:a16="http://schemas.microsoft.com/office/drawing/2014/main" id="{7CB101D4-D9CB-284D-B94A-D49C7A2B2D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3" y="1294226"/>
            <a:ext cx="4690468" cy="3832344"/>
          </a:xfrm>
          <a:prstGeom prst="rect">
            <a:avLst/>
          </a:prstGeom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26591DE5-4301-2144-A381-74F714BF11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11" y="1294226"/>
            <a:ext cx="4690467" cy="38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1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>
            <a:extLst>
              <a:ext uri="{FF2B5EF4-FFF2-40B4-BE49-F238E27FC236}">
                <a16:creationId xmlns:a16="http://schemas.microsoft.com/office/drawing/2014/main" id="{6E4898D2-0EFE-F347-A027-DDC7648EB97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r="5843"/>
          <a:stretch/>
        </p:blipFill>
        <p:spPr bwMode="auto">
          <a:xfrm>
            <a:off x="2571207" y="322583"/>
            <a:ext cx="6656810" cy="55476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B8574F-9A28-894E-8045-00C3FD359EFA}"/>
              </a:ext>
            </a:extLst>
          </p:cNvPr>
          <p:cNvSpPr/>
          <p:nvPr/>
        </p:nvSpPr>
        <p:spPr>
          <a:xfrm>
            <a:off x="1726742" y="6076894"/>
            <a:ext cx="8996138" cy="45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部分变量之间的正相关性较强，例如出场数和上场总时间，命中次数和出手次数等。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EC2B5C38-0547-454F-8998-E7D2194B9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描述统计分析</a:t>
            </a:r>
          </a:p>
        </p:txBody>
      </p:sp>
    </p:spTree>
    <p:extLst>
      <p:ext uri="{BB962C8B-B14F-4D97-AF65-F5344CB8AC3E}">
        <p14:creationId xmlns:p14="http://schemas.microsoft.com/office/powerpoint/2010/main" val="2161777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本章难点</a:t>
            </a: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697258" y="1384130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697256" y="3175152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14277" y="1356562"/>
            <a:ext cx="8172822" cy="92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理解并掌握降维分析方法的基本思想和，掌握主成分分析与因子分析的基本思路及其应用场景；</a:t>
            </a:r>
            <a:r>
              <a:rPr lang="en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4274" y="3147585"/>
            <a:ext cx="8172825" cy="87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熟练掌握主成分分析的原理、估计方法、主成分个数选择方法和主成分得分的计算； 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9663" y="3265492"/>
            <a:ext cx="595181" cy="5951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5E83B-99DC-254B-AA37-EE2881AE4B83}"/>
              </a:ext>
            </a:extLst>
          </p:cNvPr>
          <p:cNvSpPr/>
          <p:nvPr/>
        </p:nvSpPr>
        <p:spPr>
          <a:xfrm>
            <a:off x="2914274" y="4944211"/>
            <a:ext cx="8172825" cy="499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了解主成分分析与因子分析的异同；能够使用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语言实现两种降维方法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02A9FE2-2F3D-C746-9574-BDD29C546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9664" y="1474470"/>
            <a:ext cx="595181" cy="595181"/>
          </a:xfrm>
          <a:prstGeom prst="rect">
            <a:avLst/>
          </a:prstGeom>
        </p:spPr>
      </p:pic>
      <p:sp>
        <p:nvSpPr>
          <p:cNvPr id="17" name="六边形 9">
            <a:extLst>
              <a:ext uri="{FF2B5EF4-FFF2-40B4-BE49-F238E27FC236}">
                <a16:creationId xmlns:a16="http://schemas.microsoft.com/office/drawing/2014/main" id="{841A4BFC-F6BA-2C48-B6BD-6C69BB3D3CDC}"/>
              </a:ext>
            </a:extLst>
          </p:cNvPr>
          <p:cNvSpPr>
            <a:spLocks noChangeAspect="1"/>
          </p:cNvSpPr>
          <p:nvPr/>
        </p:nvSpPr>
        <p:spPr>
          <a:xfrm rot="5400000">
            <a:off x="1697256" y="4975084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8695F9F6-F991-2D40-B2F0-0080380EC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9663" y="5085940"/>
            <a:ext cx="595181" cy="5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7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 主成分分析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主成分分析</a:t>
            </a:r>
            <a:r>
              <a:rPr lang="zh-CN" altLang="en-US" sz="2400" dirty="0"/>
              <a:t>（</a:t>
            </a:r>
            <a:r>
              <a:rPr lang="en-US" sz="2400" dirty="0"/>
              <a:t>principal component analysis, PCA</a:t>
            </a:r>
            <a:r>
              <a:rPr lang="zh-CN" altLang="en-US" sz="2400" dirty="0"/>
              <a:t>）</a:t>
            </a:r>
            <a:r>
              <a:rPr lang="en-CN" sz="2400" dirty="0"/>
              <a:t> 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962009" y="5421347"/>
            <a:ext cx="10536859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将多变量化为少数几个综合指标的一种降维方法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通过线性变换构造少数变量组合，尽可能解释数据变异性，且各个主成分之间是正交（不相关）的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</p:txBody>
      </p:sp>
      <p:pic>
        <p:nvPicPr>
          <p:cNvPr id="9" name="图片 117">
            <a:extLst>
              <a:ext uri="{FF2B5EF4-FFF2-40B4-BE49-F238E27FC236}">
                <a16:creationId xmlns:a16="http://schemas.microsoft.com/office/drawing/2014/main" id="{65DDE94C-FD6B-474A-97B5-C9D4006C1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7042" y="1351953"/>
            <a:ext cx="5337915" cy="37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3755</Words>
  <Application>Microsoft Macintosh PowerPoint</Application>
  <PresentationFormat>Widescreen</PresentationFormat>
  <Paragraphs>565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微软雅黑</vt:lpstr>
      <vt:lpstr>微软雅黑</vt:lpstr>
      <vt:lpstr>SimSun</vt:lpstr>
      <vt:lpstr>Arial</vt:lpstr>
      <vt:lpstr>Calibri</vt:lpstr>
      <vt:lpstr>Cambria Math</vt:lpstr>
      <vt:lpstr>Helvetica Neue</vt:lpstr>
      <vt:lpstr>Wingdings</vt:lpstr>
      <vt:lpstr>Office 主题</vt:lpstr>
      <vt:lpstr>降维分析</vt:lpstr>
      <vt:lpstr>章节与案例引入</vt:lpstr>
      <vt:lpstr>章节与案例引入</vt:lpstr>
      <vt:lpstr>数据介绍</vt:lpstr>
      <vt:lpstr>描述统计分析</vt:lpstr>
      <vt:lpstr>描述统计分析</vt:lpstr>
      <vt:lpstr>本章难点</vt:lpstr>
      <vt:lpstr> 主成分分析</vt:lpstr>
      <vt:lpstr>主成分分析（principal component analysis, PCA） </vt:lpstr>
      <vt:lpstr>主成分分析原理</vt:lpstr>
      <vt:lpstr>主成分分析原理</vt:lpstr>
      <vt:lpstr>主成分表达式的推导</vt:lpstr>
      <vt:lpstr>主成分表达式的推导</vt:lpstr>
      <vt:lpstr>总体主成分的性质</vt:lpstr>
      <vt:lpstr>总体主成分个数的选择：崖底碎石图</vt:lpstr>
      <vt:lpstr>总体主成分个数的选择：累计方差贡献率</vt:lpstr>
      <vt:lpstr>总体主成分个数的选择：Kaiser准则 </vt:lpstr>
      <vt:lpstr>样本的主成分</vt:lpstr>
      <vt:lpstr>主成分得分</vt:lpstr>
      <vt:lpstr>R中的主成分分析：载荷矩阵</vt:lpstr>
      <vt:lpstr>R中的主成分分析：样本主成分得分</vt:lpstr>
      <vt:lpstr>因子分析</vt:lpstr>
      <vt:lpstr>因子分析（exploratory factor analysis, EFA） </vt:lpstr>
      <vt:lpstr>正交因子模型</vt:lpstr>
      <vt:lpstr>正交因子模型</vt:lpstr>
      <vt:lpstr>模型估计：主成分法</vt:lpstr>
      <vt:lpstr>模型估计：主成分法</vt:lpstr>
      <vt:lpstr>模型估计：最大似然估计</vt:lpstr>
      <vt:lpstr>公因子数目的选择</vt:lpstr>
      <vt:lpstr>R中提取公因子</vt:lpstr>
      <vt:lpstr>因子旋转</vt:lpstr>
      <vt:lpstr>R中提取公因子：因子旋转后</vt:lpstr>
      <vt:lpstr>因子得分</vt:lpstr>
      <vt:lpstr>PCA &amp; EFA</vt:lpstr>
      <vt:lpstr>因子分析和主成分分析的异同</vt:lpstr>
      <vt:lpstr>因子分析和主成分分析的异同</vt:lpstr>
      <vt:lpstr>本章习题</vt:lpstr>
      <vt:lpstr>本章习题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Yimeng Ren</cp:lastModifiedBy>
  <cp:revision>144</cp:revision>
  <dcterms:created xsi:type="dcterms:W3CDTF">2014-04-01T11:22:20Z</dcterms:created>
  <dcterms:modified xsi:type="dcterms:W3CDTF">2021-01-31T07:28:33Z</dcterms:modified>
</cp:coreProperties>
</file>